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C1BA"/>
    <a:srgbClr val="DAFFF6"/>
    <a:srgbClr val="15323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131E0-89A8-F848-99BD-4F0BAC52272C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2EEB3-126D-3C4F-B84E-148BE980A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556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2EEB3-126D-3C4F-B84E-148BE980A1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2EEB3-126D-3C4F-B84E-148BE980A1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2EEB3-126D-3C4F-B84E-148BE980A1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2EEB3-126D-3C4F-B84E-148BE980A1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2EEB3-126D-3C4F-B84E-148BE980A1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2EEB3-126D-3C4F-B84E-148BE980A1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2EEB3-126D-3C4F-B84E-148BE980A1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3810" y="2130425"/>
            <a:ext cx="7691521" cy="1470025"/>
          </a:xfrm>
        </p:spPr>
        <p:txBody>
          <a:bodyPr/>
          <a:lstStyle>
            <a:lvl1pPr>
              <a:defRPr>
                <a:solidFill>
                  <a:srgbClr val="15323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165" y="3362632"/>
            <a:ext cx="4256312" cy="2276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5323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20120902 little squar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88641"/>
            <a:ext cx="728710" cy="7287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93800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2000">
        <p:fade/>
      </p:transition>
    </mc:Choice>
    <mc:Fallback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7959" y="813238"/>
            <a:ext cx="4055241" cy="937172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661772" y="5734151"/>
            <a:ext cx="4259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C6BC84A-B0C2-BE4B-84D9-C0536B71BD95}" type="slidenum">
              <a:rPr lang="en-US" sz="1600" b="1" smtClean="0">
                <a:solidFill>
                  <a:srgbClr val="153238"/>
                </a:solidFill>
              </a:rPr>
              <a:pPr/>
              <a:t>‹#›</a:t>
            </a:fld>
            <a:endParaRPr lang="en-US" sz="1600" b="1" dirty="0">
              <a:solidFill>
                <a:srgbClr val="153238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50410"/>
            <a:ext cx="8229600" cy="43757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Headline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77982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Click="0" advTm="2000">
        <p:fade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6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25242" y="735724"/>
            <a:ext cx="3643586" cy="681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Clic</a:t>
            </a:r>
            <a:endParaRPr lang="en-US" dirty="0"/>
          </a:p>
        </p:txBody>
      </p:sp>
      <p:pic>
        <p:nvPicPr>
          <p:cNvPr id="9" name="Picture 8" descr="logos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621" y="6345243"/>
            <a:ext cx="8592207" cy="41691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AD29-258D-1E4D-A623-585EABBDE01C}" type="datetimeFigureOut">
              <a:rPr lang="en-US" smtClean="0"/>
              <a:pPr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7479-0D02-234E-9303-FDF6A288F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3" name="Picture 2" descr="20130404 header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5544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1656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="" xmlns:p14="http://schemas.microsoft.com/office/powerpoint/2010/main" Requires="p14">
      <p:transition spd="slow" p14:dur="1500" advClick="0" advTm="2000">
        <p:fade/>
      </p:transition>
    </mc:Choice>
    <mc:Fallback>
      <p:transition spd="slow" advClick="0" advTm="2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accent5">
              <a:lumMod val="40000"/>
              <a:lumOff val="6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246" y="2405574"/>
            <a:ext cx="7592648" cy="260252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</a:rPr>
              <a:t>Ecosystem Approach</a:t>
            </a:r>
            <a:br>
              <a:rPr lang="en-US" sz="6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</a:rPr>
              <a:t>to Fisheries</a:t>
            </a:r>
            <a:br>
              <a:rPr lang="en-US" sz="6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</a:rPr>
              <a:t>Management</a:t>
            </a:r>
            <a:endParaRPr lang="en-US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81185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Source of materials: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sz="2400" dirty="0" smtClean="0"/>
          </a:p>
          <a:p>
            <a:r>
              <a:rPr lang="en-AU" sz="2400" dirty="0" smtClean="0"/>
              <a:t>Project: “Strengthening in-country tropical marine resources management training capacity in Papua New Guinea and the Solomon Islands.”</a:t>
            </a:r>
          </a:p>
          <a:p>
            <a:endParaRPr lang="en-AU" sz="2400" dirty="0" smtClean="0"/>
          </a:p>
          <a:p>
            <a:r>
              <a:rPr lang="de-DE" sz="2400" dirty="0" smtClean="0"/>
              <a:t>A project managed by The Nature Conservancy on behalf of AusAid</a:t>
            </a:r>
            <a:endParaRPr lang="en-AU" sz="2400" dirty="0" smtClean="0"/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implemented by the Australian Tropical Marine Alliance and the Coral Triangle Center</a:t>
            </a:r>
          </a:p>
          <a:p>
            <a:pPr>
              <a:buFont typeface="Arial" pitchFamily="34" charset="0"/>
              <a:buChar char="•"/>
            </a:pPr>
            <a:r>
              <a:rPr lang="de-DE" sz="1900" dirty="0" smtClean="0"/>
              <a:t> in collaboration with </a:t>
            </a:r>
            <a:r>
              <a:rPr lang="en-AU" sz="1900" dirty="0" smtClean="0"/>
              <a:t>the Coral Triangle Support Partnership (CTSP) EAFM Working Group and with Bob Pomeroy and Rusty </a:t>
            </a:r>
            <a:r>
              <a:rPr lang="en-AU" sz="1900" dirty="0" err="1" smtClean="0"/>
              <a:t>Brainard</a:t>
            </a:r>
            <a:r>
              <a:rPr lang="en-AU" sz="1900" dirty="0" smtClean="0"/>
              <a:t> </a:t>
            </a:r>
          </a:p>
          <a:p>
            <a:endParaRPr lang="en-AU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Course trials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b="1" dirty="0" smtClean="0"/>
              <a:t>Trial runs:</a:t>
            </a:r>
          </a:p>
          <a:p>
            <a:r>
              <a:rPr lang="en-AU" sz="2400" dirty="0" smtClean="0"/>
              <a:t>Solomon Islands, Honiara, October 2012</a:t>
            </a:r>
          </a:p>
          <a:p>
            <a:r>
              <a:rPr lang="en-AU" sz="2400" dirty="0" smtClean="0"/>
              <a:t>Papua New Guinea, </a:t>
            </a:r>
            <a:r>
              <a:rPr lang="en-AU" sz="2400" dirty="0" err="1" smtClean="0"/>
              <a:t>Kavieng</a:t>
            </a:r>
            <a:r>
              <a:rPr lang="en-AU" sz="2400" dirty="0" smtClean="0"/>
              <a:t>, November 2012</a:t>
            </a:r>
          </a:p>
          <a:p>
            <a:endParaRPr lang="en-AU" sz="2400" dirty="0" smtClean="0"/>
          </a:p>
          <a:p>
            <a:r>
              <a:rPr lang="en-AU" sz="2400" dirty="0" smtClean="0"/>
              <a:t>Course review and editing based on feedback during trials.</a:t>
            </a:r>
          </a:p>
          <a:p>
            <a:endParaRPr lang="en-AU" sz="2400" dirty="0" smtClean="0"/>
          </a:p>
          <a:p>
            <a:r>
              <a:rPr lang="en-AU" sz="2400" b="1" dirty="0" smtClean="0"/>
              <a:t>Final </a:t>
            </a:r>
            <a:r>
              <a:rPr lang="en-AU" sz="2400" b="1" dirty="0" smtClean="0"/>
              <a:t>training delivered to trainers</a:t>
            </a:r>
            <a:r>
              <a:rPr lang="en-AU" sz="2400" b="1" dirty="0" smtClean="0"/>
              <a:t>:</a:t>
            </a:r>
            <a:endParaRPr lang="en-AU" sz="2400" b="1" dirty="0" smtClean="0"/>
          </a:p>
          <a:p>
            <a:r>
              <a:rPr lang="en-AU" sz="2400" dirty="0" smtClean="0"/>
              <a:t>Papua New Guinea, Port Moresby, June 2013</a:t>
            </a:r>
          </a:p>
          <a:p>
            <a:r>
              <a:rPr lang="en-AU" sz="2400" dirty="0" smtClean="0"/>
              <a:t>Solomon Islands, Honiara, July 2013</a:t>
            </a:r>
          </a:p>
          <a:p>
            <a:endParaRPr lang="en-AU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Outcomes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b="1" u="sng" dirty="0" smtClean="0"/>
              <a:t>Key </a:t>
            </a:r>
            <a:r>
              <a:rPr lang="en-AU" sz="2400" b="1" u="sng" dirty="0" smtClean="0"/>
              <a:t>learning outcomes that students will achieve:</a:t>
            </a:r>
            <a:endParaRPr lang="en-AU" sz="2400" b="1" u="sng" dirty="0" smtClean="0"/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Management approaches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Ecosystem functioning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Fish biology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Human dimensions in fisheries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Fisheries assessment approaches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Development and implementation of an EAFM plan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Apply adaptive management</a:t>
            </a:r>
            <a:endParaRPr lang="en-AU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b="1" u="sng" dirty="0" smtClean="0"/>
              <a:t>Course overview:</a:t>
            </a:r>
          </a:p>
          <a:p>
            <a:r>
              <a:rPr lang="de-DE" sz="2400" dirty="0" smtClean="0"/>
              <a:t>Unit 1. Threats to sustainable fishing</a:t>
            </a:r>
            <a:endParaRPr lang="en-AU" sz="2400" dirty="0" smtClean="0"/>
          </a:p>
          <a:p>
            <a:r>
              <a:rPr lang="de-DE" sz="2400" dirty="0" smtClean="0"/>
              <a:t>Unit 2. Fisheries management</a:t>
            </a:r>
            <a:endParaRPr lang="en-AU" sz="2400" dirty="0" smtClean="0"/>
          </a:p>
          <a:p>
            <a:r>
              <a:rPr lang="de-DE" sz="2400" dirty="0" smtClean="0"/>
              <a:t>Unit 3. Ecosystems</a:t>
            </a:r>
            <a:endParaRPr lang="en-AU" sz="2400" dirty="0" smtClean="0"/>
          </a:p>
          <a:p>
            <a:r>
              <a:rPr lang="de-DE" sz="2400" dirty="0" smtClean="0"/>
              <a:t>Unit 4. An ecosystem approach to fisheries management</a:t>
            </a:r>
            <a:endParaRPr lang="en-AU" sz="2400" dirty="0" smtClean="0"/>
          </a:p>
          <a:p>
            <a:r>
              <a:rPr lang="de-DE" sz="2400" dirty="0" smtClean="0"/>
              <a:t>Unit 5. Fish biology</a:t>
            </a:r>
            <a:endParaRPr lang="en-AU" sz="2400" dirty="0" smtClean="0"/>
          </a:p>
          <a:p>
            <a:r>
              <a:rPr lang="de-DE" sz="2400" dirty="0" smtClean="0"/>
              <a:t>Unit 6. Local coastal fisheries</a:t>
            </a:r>
          </a:p>
          <a:p>
            <a:r>
              <a:rPr lang="de-DE" sz="2400" dirty="0" smtClean="0"/>
              <a:t>Unit 7. Local fisheries governance </a:t>
            </a:r>
            <a:endParaRPr lang="en-AU" sz="2400" dirty="0" smtClean="0"/>
          </a:p>
          <a:p>
            <a:r>
              <a:rPr lang="de-DE" sz="2400" dirty="0" smtClean="0"/>
              <a:t>Unit 8. Fisheries assessments</a:t>
            </a:r>
            <a:endParaRPr lang="en-AU" sz="2400" dirty="0" smtClean="0"/>
          </a:p>
          <a:p>
            <a:r>
              <a:rPr lang="de-DE" sz="2400" dirty="0" smtClean="0"/>
              <a:t>Unit 9. An ecosystem approach to fisheries management plan</a:t>
            </a:r>
            <a:endParaRPr lang="en-AU" sz="2400" dirty="0" smtClean="0"/>
          </a:p>
          <a:p>
            <a:r>
              <a:rPr lang="de-DE" sz="2400" dirty="0" smtClean="0"/>
              <a:t>Unit 10. Monitoring and compliance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601648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5429" y="813238"/>
            <a:ext cx="4847771" cy="937172"/>
          </a:xfrm>
        </p:spPr>
        <p:txBody>
          <a:bodyPr/>
          <a:lstStyle/>
          <a:p>
            <a:pPr algn="r"/>
            <a:r>
              <a:rPr lang="en-AU" dirty="0" smtClean="0"/>
              <a:t>Expectations of students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AU" sz="2400" dirty="0" smtClean="0"/>
              <a:t> Read through </a:t>
            </a:r>
            <a:r>
              <a:rPr lang="en-AU" sz="2400" dirty="0" smtClean="0"/>
              <a:t>course </a:t>
            </a:r>
            <a:r>
              <a:rPr lang="en-AU" sz="2400" dirty="0" smtClean="0"/>
              <a:t>notes as much as possible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Read one of key </a:t>
            </a:r>
            <a:r>
              <a:rPr lang="en-AU" sz="2400" b="1" dirty="0" smtClean="0"/>
              <a:t>course references </a:t>
            </a:r>
            <a:r>
              <a:rPr lang="en-AU" sz="2400" dirty="0" smtClean="0"/>
              <a:t>(prescribed by trainer)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Complete homework questions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Compile a </a:t>
            </a:r>
            <a:r>
              <a:rPr lang="en-AU" sz="2400" b="1" dirty="0" smtClean="0"/>
              <a:t>glossary</a:t>
            </a:r>
            <a:r>
              <a:rPr lang="en-AU" sz="2400" dirty="0" smtClean="0"/>
              <a:t> of new concepts and terms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</a:t>
            </a:r>
            <a:r>
              <a:rPr lang="en-AU" sz="2400" b="1" dirty="0" smtClean="0"/>
              <a:t>Participate</a:t>
            </a:r>
            <a:r>
              <a:rPr lang="en-AU" sz="2400" dirty="0" smtClean="0"/>
              <a:t> in class activities/tutorials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Choose a local fishery/region as a </a:t>
            </a:r>
            <a:r>
              <a:rPr lang="en-AU" sz="2400" b="1" dirty="0" smtClean="0"/>
              <a:t>case study </a:t>
            </a:r>
            <a:r>
              <a:rPr lang="en-AU" sz="2400" dirty="0" smtClean="0"/>
              <a:t>for the course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Develop an </a:t>
            </a:r>
            <a:r>
              <a:rPr lang="en-AU" sz="2400" b="1" dirty="0" smtClean="0"/>
              <a:t>EAFM plan </a:t>
            </a:r>
            <a:r>
              <a:rPr lang="en-AU" sz="2400" dirty="0" smtClean="0"/>
              <a:t>for your chosen case study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Extra readings optional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Assessment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b="1" u="sng" dirty="0" smtClean="0"/>
              <a:t>Students will be assessed on the following: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AU" sz="2400" dirty="0" smtClean="0"/>
              <a:t> Class participation (attendance, activities, tutorials)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AU" sz="2400" dirty="0" smtClean="0"/>
              <a:t> EAFM Plan (completion, standard)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AU" sz="2400" dirty="0" smtClean="0"/>
              <a:t> Journal (thoughts, demonstrated learning of key concepts)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AU" sz="2400" dirty="0" smtClean="0"/>
              <a:t> Glossary (new concepts and terms including local language equivalents)</a:t>
            </a:r>
          </a:p>
          <a:p>
            <a:endParaRPr lang="en-AU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0903 EAFM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20120903 EAFM template.potx</Template>
  <TotalTime>382</TotalTime>
  <Words>356</Words>
  <Application>Microsoft Office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20120903 EAFM template</vt:lpstr>
      <vt:lpstr>Ecosystem Approach to Fisheries Management</vt:lpstr>
      <vt:lpstr>Source of materials:</vt:lpstr>
      <vt:lpstr>Course trials</vt:lpstr>
      <vt:lpstr>Outcomes</vt:lpstr>
      <vt:lpstr>Course overview</vt:lpstr>
      <vt:lpstr>Expectations of students</vt:lpstr>
      <vt:lpstr>Assessment</vt:lpstr>
    </vt:vector>
  </TitlesOfParts>
  <Company>cartergraphicdesign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Sabine Carter</dc:creator>
  <cp:lastModifiedBy>Leanne Fernandes</cp:lastModifiedBy>
  <cp:revision>40</cp:revision>
  <dcterms:created xsi:type="dcterms:W3CDTF">2012-08-27T02:37:52Z</dcterms:created>
  <dcterms:modified xsi:type="dcterms:W3CDTF">2013-05-22T02:49:04Z</dcterms:modified>
</cp:coreProperties>
</file>